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620" r:id="rId2"/>
    <p:sldId id="626" r:id="rId3"/>
    <p:sldId id="633" r:id="rId4"/>
    <p:sldId id="632" r:id="rId5"/>
    <p:sldId id="290" r:id="rId6"/>
    <p:sldId id="594" r:id="rId7"/>
    <p:sldId id="261" r:id="rId8"/>
    <p:sldId id="273" r:id="rId9"/>
    <p:sldId id="350" r:id="rId10"/>
    <p:sldId id="276" r:id="rId11"/>
    <p:sldId id="462" r:id="rId12"/>
    <p:sldId id="592" r:id="rId13"/>
    <p:sldId id="621" r:id="rId14"/>
    <p:sldId id="613" r:id="rId15"/>
    <p:sldId id="634" r:id="rId16"/>
    <p:sldId id="589" r:id="rId17"/>
    <p:sldId id="497" r:id="rId18"/>
    <p:sldId id="486" r:id="rId19"/>
    <p:sldId id="487" r:id="rId20"/>
    <p:sldId id="636" r:id="rId21"/>
    <p:sldId id="496" r:id="rId22"/>
    <p:sldId id="629" r:id="rId23"/>
    <p:sldId id="580" r:id="rId24"/>
    <p:sldId id="582" r:id="rId25"/>
    <p:sldId id="630" r:id="rId2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3A095-9F94-4B86-BC72-1F913DE9EF37}" type="datetimeFigureOut">
              <a:rPr lang="LID4096" smtClean="0"/>
              <a:t>08/31/2024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BCBE1-3E9D-4498-B868-47A5112A704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29410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A75E61-FD46-4BC1-B7D3-53E25A58FAC7}" type="slidenum">
              <a:rPr lang="en-US" altLang="LID4096" smtClean="0"/>
              <a:pPr>
                <a:defRPr/>
              </a:pPr>
              <a:t>1</a:t>
            </a:fld>
            <a:endParaRPr lang="en-US" altLang="LID4096"/>
          </a:p>
        </p:txBody>
      </p:sp>
    </p:spTree>
    <p:extLst>
      <p:ext uri="{BB962C8B-B14F-4D97-AF65-F5344CB8AC3E}">
        <p14:creationId xmlns:p14="http://schemas.microsoft.com/office/powerpoint/2010/main" val="4266675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AB49B87-B61D-4DE4-97CC-3B682F553202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495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9EA0D848-E3F0-47D9-8514-C2687B517C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F58EF995-97DB-4710-99FD-88C3A95C6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LID4096" altLang="LID4096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37109D60-C5EE-4812-8D23-88D9185A0E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F9CDA1B-D860-498D-BA13-F786FD12BD60}" type="slidenum">
              <a:rPr lang="en-US" altLang="LID4096" smtClean="0"/>
              <a:pPr/>
              <a:t>11</a:t>
            </a:fld>
            <a:endParaRPr lang="en-US" altLang="LID4096"/>
          </a:p>
        </p:txBody>
      </p:sp>
    </p:spTree>
    <p:extLst>
      <p:ext uri="{BB962C8B-B14F-4D97-AF65-F5344CB8AC3E}">
        <p14:creationId xmlns:p14="http://schemas.microsoft.com/office/powerpoint/2010/main" val="2404028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A75E61-FD46-4BC1-B7D3-53E25A58FAC7}" type="slidenum">
              <a:rPr lang="en-US" altLang="LID4096" smtClean="0"/>
              <a:pPr>
                <a:defRPr/>
              </a:pPr>
              <a:t>13</a:t>
            </a:fld>
            <a:endParaRPr lang="en-US" altLang="LID4096"/>
          </a:p>
        </p:txBody>
      </p:sp>
    </p:spTree>
    <p:extLst>
      <p:ext uri="{BB962C8B-B14F-4D97-AF65-F5344CB8AC3E}">
        <p14:creationId xmlns:p14="http://schemas.microsoft.com/office/powerpoint/2010/main" val="1794268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>
            <a:extLst>
              <a:ext uri="{FF2B5EF4-FFF2-40B4-BE49-F238E27FC236}">
                <a16:creationId xmlns:a16="http://schemas.microsoft.com/office/drawing/2014/main" id="{5FEEF224-949D-42A5-889A-03D743D23F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>
            <a:extLst>
              <a:ext uri="{FF2B5EF4-FFF2-40B4-BE49-F238E27FC236}">
                <a16:creationId xmlns:a16="http://schemas.microsoft.com/office/drawing/2014/main" id="{EDBB3C7A-DD2D-418C-AA71-49EDFF4DD0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LID4096" altLang="LID4096"/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A274E231-61C8-404D-8A96-871370544F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4F4CE56-8DCF-4537-81A0-2CB1C9C98DEA}" type="slidenum">
              <a:rPr lang="en-US" altLang="LID4096" smtClean="0"/>
              <a:pPr/>
              <a:t>19</a:t>
            </a:fld>
            <a:endParaRPr lang="en-US" altLang="LID4096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6AC8-A9A2-4854-BE8D-83FC9670B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9E0213-C37B-426E-9403-E1C9BB9C4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FB924-8F82-4B89-A83E-A7729FE77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F4A7-214C-422A-9DF6-06A1F973D261}" type="datetimeFigureOut">
              <a:rPr lang="LID4096" smtClean="0"/>
              <a:t>08/31/2024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333CB-DEA5-468C-A02E-8E6FF939C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A6D59-A9E7-4AB1-8008-BE3CF51B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D0D2-3462-4F5F-9CC5-80BF3ACEBE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6459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31C0-D916-4DA3-86EE-2989F6B0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E18BF5-B534-4EB4-83A4-C79388C28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B2A26-F1FD-4D07-A54F-9ED1D517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F4A7-214C-422A-9DF6-06A1F973D261}" type="datetimeFigureOut">
              <a:rPr lang="LID4096" smtClean="0"/>
              <a:t>08/31/2024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AE6A0-DF61-40B3-8A1A-DBAE1F270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3D7E6-AE1A-4222-A97C-F3A508CD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D0D2-3462-4F5F-9CC5-80BF3ACEBE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1263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DC0438-709F-48CA-95DE-D8C79B913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FF4C5-F57C-421E-A1AB-10E33253B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90AEE-5834-48EC-AF14-6175332A2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F4A7-214C-422A-9DF6-06A1F973D261}" type="datetimeFigureOut">
              <a:rPr lang="LID4096" smtClean="0"/>
              <a:t>08/31/2024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F730A-5E9C-4FCA-9F85-D19D4D26F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E7514-001D-417B-AC4C-7C3A58A53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D0D2-3462-4F5F-9CC5-80BF3ACEBE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23635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 - iDiv Inhalt Bild, Fliess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1">
            <a:extLst>
              <a:ext uri="{FF2B5EF4-FFF2-40B4-BE49-F238E27FC236}">
                <a16:creationId xmlns:a16="http://schemas.microsoft.com/office/drawing/2014/main" id="{7DAE749D-2F08-4822-AEBF-385D300BDD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881" y="6507811"/>
            <a:ext cx="1889546" cy="138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900">
                <a:latin typeface="Verdana" panose="020B0604030504040204" pitchFamily="34" charset="0"/>
              </a:rPr>
              <a:t>Page </a:t>
            </a:r>
            <a:fld id="{2CFDB7D9-42E6-4B09-BD77-B641A5C66383}" type="slidenum">
              <a:rPr lang="de-DE" altLang="en-US" sz="900" smtClean="0">
                <a:latin typeface="Verdana" panose="020B0604030504040204" pitchFamily="34" charset="0"/>
              </a:rPr>
              <a:pPr eaLnBrk="1" hangingPunct="1">
                <a:defRPr/>
              </a:pPr>
              <a:t>‹#›</a:t>
            </a:fld>
            <a:endParaRPr lang="de-DE" altLang="en-US" sz="900">
              <a:latin typeface="Verdana" panose="020B0604030504040204" pitchFamily="34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5121440" y="457390"/>
            <a:ext cx="6462770" cy="594607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161"/>
              </a:lnSpc>
              <a:spcBef>
                <a:spcPts val="0"/>
              </a:spcBef>
              <a:buNone/>
              <a:defRPr sz="1621" baseline="0">
                <a:latin typeface="Verdana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09696" y="457391"/>
            <a:ext cx="4206897" cy="2858691"/>
          </a:xfrm>
          <a:prstGeom prst="rect">
            <a:avLst/>
          </a:prstGeom>
        </p:spPr>
        <p:txBody>
          <a:bodyPr vert="horz" lIns="63500" tIns="63500" rIns="63500" bIns="63500"/>
          <a:lstStyle>
            <a:lvl1pPr marL="0" indent="0">
              <a:buNone/>
              <a:defRPr sz="1621" b="0" i="0" baseline="0">
                <a:latin typeface="Verdana"/>
              </a:defRPr>
            </a:lvl1pPr>
          </a:lstStyle>
          <a:p>
            <a:pPr lvl="0"/>
            <a:r>
              <a:rPr lang="de-DE" noProof="0" dirty="0"/>
              <a:t>Bild auf Platzhalter ziehen oder durch Klicken auf Symbol hinzufügen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3"/>
          </p:nvPr>
        </p:nvSpPr>
        <p:spPr>
          <a:xfrm>
            <a:off x="609696" y="3544777"/>
            <a:ext cx="4206897" cy="2858691"/>
          </a:xfrm>
          <a:prstGeom prst="rect">
            <a:avLst/>
          </a:prstGeom>
        </p:spPr>
        <p:txBody>
          <a:bodyPr vert="horz"/>
          <a:lstStyle>
            <a:lvl1pPr marL="0" marR="0" indent="0" algn="l" defTabSz="25728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21">
                <a:latin typeface="Verdana"/>
                <a:cs typeface="Verdana"/>
              </a:defRPr>
            </a:lvl1pPr>
          </a:lstStyle>
          <a:p>
            <a:pPr lvl="0"/>
            <a:r>
              <a:rPr lang="de-DE" noProof="0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95491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6E5FA-555D-424C-AC22-76D1B54E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C89F6-6A59-46FD-BC34-AAF78218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C396A-6CF3-4B01-9CDB-AF675E8D0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F4A7-214C-422A-9DF6-06A1F973D261}" type="datetimeFigureOut">
              <a:rPr lang="LID4096" smtClean="0"/>
              <a:t>08/31/2024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21782-454A-4B6E-87F9-090305AD1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E3486-0961-4B5E-B860-4125394AC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D0D2-3462-4F5F-9CC5-80BF3ACEBE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3100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4DAA5-BF2C-44E4-A6A4-204BC4633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E7DA3-E8FA-43F5-9EF2-161E62321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A9B34-C2FC-4D27-AB9A-6856E95A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F4A7-214C-422A-9DF6-06A1F973D261}" type="datetimeFigureOut">
              <a:rPr lang="LID4096" smtClean="0"/>
              <a:t>08/31/2024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E3EBA-981B-472E-94BC-0BA4E861B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7958B-9D7E-40F7-B512-A13BDB60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D0D2-3462-4F5F-9CC5-80BF3ACEBE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274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C48AC-CF7D-421B-8289-FD8C16E5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EBEC5-7CAA-409F-BA71-E8E1DF986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EDBBE-08E0-46F9-AF9A-3DA8D4726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CD7E2-AC4F-47EE-9362-50D270FAF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F4A7-214C-422A-9DF6-06A1F973D261}" type="datetimeFigureOut">
              <a:rPr lang="LID4096" smtClean="0"/>
              <a:t>08/31/2024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0D545-19AB-4BA3-8137-1BE5B033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F92CE-98B2-4F75-95D4-DFBEA4336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D0D2-3462-4F5F-9CC5-80BF3ACEBE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2936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05E09-4A29-4B8E-8EBD-81E9E6899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05F46-48DD-4261-84FA-102F1124A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A7B03-27D2-4B83-B859-28F7B6655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DECA0D-0881-49FD-A8AF-C3D6822E20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BC92F0-F7FF-4C9F-B6D1-97FEC5250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4C17A7-04D9-4331-8247-F447A493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F4A7-214C-422A-9DF6-06A1F973D261}" type="datetimeFigureOut">
              <a:rPr lang="LID4096" smtClean="0"/>
              <a:t>08/31/2024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02549D-83E5-46CB-824C-46FB83C47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E946C-8F79-4491-9183-DF7DBE3B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D0D2-3462-4F5F-9CC5-80BF3ACEBE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59064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583D-E2E8-4D15-B5A8-C7A7D4E04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7EE27F-7EA1-4EBF-803A-D0579011C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F4A7-214C-422A-9DF6-06A1F973D261}" type="datetimeFigureOut">
              <a:rPr lang="LID4096" smtClean="0"/>
              <a:t>08/31/2024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8E04F-4F4B-4D28-BC9F-6CDCA2200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EC883-7F8C-44BA-AB58-7BF6AA48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D0D2-3462-4F5F-9CC5-80BF3ACEBE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4890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2863B1-F32F-47FC-B994-2BC6BB24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F4A7-214C-422A-9DF6-06A1F973D261}" type="datetimeFigureOut">
              <a:rPr lang="LID4096" smtClean="0"/>
              <a:t>08/31/2024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910689-4198-4D34-B5D5-5B2B1968C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005D2-7760-452C-8251-E764654AC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D0D2-3462-4F5F-9CC5-80BF3ACEBE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114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D1D97-749A-4C62-9291-6A1736E4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891BE-36D8-4941-BD0C-A657B0EA0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E4301-4558-4C36-8FE7-516298512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71A88-1396-41F1-9B04-38722FC00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F4A7-214C-422A-9DF6-06A1F973D261}" type="datetimeFigureOut">
              <a:rPr lang="LID4096" smtClean="0"/>
              <a:t>08/31/2024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1301C7-0552-439D-ABBA-B85CDD2DB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75D6C-3D14-4BE9-BFF8-82C42692B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D0D2-3462-4F5F-9CC5-80BF3ACEBE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0909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F55B-F48C-4A06-9FE5-A176FE252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ED0E10-419E-42A1-87C7-878F9B6B3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EF1F9-263C-4D4F-AFB1-9233AEC58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FC29A-36FA-4136-94B3-6A2584FA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F4A7-214C-422A-9DF6-06A1F973D261}" type="datetimeFigureOut">
              <a:rPr lang="LID4096" smtClean="0"/>
              <a:t>08/31/2024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7169E-10AD-4302-8234-493061E21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BE1C7-8F53-4E02-A3CF-9273AA16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D0D2-3462-4F5F-9CC5-80BF3ACEBE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07754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742EA1-3028-430A-B24B-BD64CC07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4C395-A999-4660-87BC-A4E8B46B2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B714-C8CC-4535-BE24-424A487B8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AF4A7-214C-422A-9DF6-06A1F973D261}" type="datetimeFigureOut">
              <a:rPr lang="LID4096" smtClean="0"/>
              <a:t>08/31/2024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2077F-50EE-4A84-A65B-222619825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8B41E-C714-4631-A1BC-2A505F1D2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0D0D2-3462-4F5F-9CC5-80BF3ACEBE7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549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BBC60-A8C8-4BFE-BC56-95A0C996A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78" t="20109" r="41083" b="19867"/>
          <a:stretch/>
        </p:blipFill>
        <p:spPr>
          <a:xfrm>
            <a:off x="1163805" y="401439"/>
            <a:ext cx="8817197" cy="627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7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Box 1"/>
          <p:cNvSpPr txBox="1">
            <a:spLocks noChangeArrowheads="1"/>
          </p:cNvSpPr>
          <p:nvPr/>
        </p:nvSpPr>
        <p:spPr bwMode="auto">
          <a:xfrm>
            <a:off x="2224719" y="200194"/>
            <a:ext cx="7563900" cy="1754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161" b="1"/>
              <a:t>Need more data, especially in data deficient areas. </a:t>
            </a:r>
          </a:p>
          <a:p>
            <a:pPr eaLnBrk="1" hangingPunct="1"/>
            <a:endParaRPr lang="en-US" altLang="en-US" sz="2161" b="1"/>
          </a:p>
          <a:p>
            <a:pPr eaLnBrk="1" hangingPunct="1"/>
            <a:r>
              <a:rPr lang="en-US" altLang="en-US" sz="2161" b="1"/>
              <a:t>Need information on abundances and composition (if possible)...</a:t>
            </a:r>
          </a:p>
          <a:p>
            <a:pPr eaLnBrk="1" hangingPunct="1"/>
            <a:endParaRPr lang="en-US" altLang="en-US" sz="2161" b="1"/>
          </a:p>
          <a:p>
            <a:pPr eaLnBrk="1" hangingPunct="1"/>
            <a:r>
              <a:rPr lang="en-US" altLang="en-US" sz="2161" b="1"/>
              <a:t>Need information on sampling procedures, metadata</a:t>
            </a:r>
          </a:p>
        </p:txBody>
      </p:sp>
      <p:pic>
        <p:nvPicPr>
          <p:cNvPr id="7065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785" y="2347014"/>
            <a:ext cx="1878111" cy="197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52" y="2425628"/>
            <a:ext cx="2435541" cy="151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018" y="3736302"/>
            <a:ext cx="6403301" cy="208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52" y="4776838"/>
            <a:ext cx="2081073" cy="208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3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521" y="4791133"/>
            <a:ext cx="2845753" cy="193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 rot="19116301">
            <a:off x="3432485" y="4791133"/>
            <a:ext cx="1193473" cy="6103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1"/>
          </a:p>
        </p:txBody>
      </p:sp>
      <p:sp>
        <p:nvSpPr>
          <p:cNvPr id="10" name="Right Arrow 9"/>
          <p:cNvSpPr/>
          <p:nvPr/>
        </p:nvSpPr>
        <p:spPr>
          <a:xfrm rot="1393633">
            <a:off x="3678326" y="3437577"/>
            <a:ext cx="1193473" cy="6103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1"/>
          </a:p>
        </p:txBody>
      </p:sp>
      <p:sp>
        <p:nvSpPr>
          <p:cNvPr id="11" name="Right Arrow 10"/>
          <p:cNvSpPr/>
          <p:nvPr/>
        </p:nvSpPr>
        <p:spPr>
          <a:xfrm rot="8281492">
            <a:off x="8194939" y="3333238"/>
            <a:ext cx="1194902" cy="6088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1"/>
          </a:p>
        </p:txBody>
      </p:sp>
      <p:sp>
        <p:nvSpPr>
          <p:cNvPr id="12" name="Right Arrow 11"/>
          <p:cNvSpPr/>
          <p:nvPr/>
        </p:nvSpPr>
        <p:spPr>
          <a:xfrm rot="12616092">
            <a:off x="7041488" y="5032685"/>
            <a:ext cx="1194902" cy="6103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21"/>
          </a:p>
        </p:txBody>
      </p:sp>
    </p:spTree>
    <p:extLst>
      <p:ext uri="{BB962C8B-B14F-4D97-AF65-F5344CB8AC3E}">
        <p14:creationId xmlns:p14="http://schemas.microsoft.com/office/powerpoint/2010/main" val="709466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>
            <a:extLst>
              <a:ext uri="{FF2B5EF4-FFF2-40B4-BE49-F238E27FC236}">
                <a16:creationId xmlns:a16="http://schemas.microsoft.com/office/drawing/2014/main" id="{4A95E130-91E0-44BB-A4D9-9A8CA1AF3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039" y="2760085"/>
            <a:ext cx="2742842" cy="324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Box 1">
            <a:extLst>
              <a:ext uri="{FF2B5EF4-FFF2-40B4-BE49-F238E27FC236}">
                <a16:creationId xmlns:a16="http://schemas.microsoft.com/office/drawing/2014/main" id="{AB1A46C9-F2F9-40C5-B2AB-173F203A2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5985" y="1127815"/>
            <a:ext cx="5911619" cy="53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881" b="1">
                <a:solidFill>
                  <a:srgbClr val="FF0000"/>
                </a:solidFill>
              </a:rPr>
              <a:t>3445 citations</a:t>
            </a:r>
          </a:p>
        </p:txBody>
      </p:sp>
      <p:pic>
        <p:nvPicPr>
          <p:cNvPr id="27652" name="Picture 1">
            <a:extLst>
              <a:ext uri="{FF2B5EF4-FFF2-40B4-BE49-F238E27FC236}">
                <a16:creationId xmlns:a16="http://schemas.microsoft.com/office/drawing/2014/main" id="{B1A189E4-CBB2-4377-A451-20D28F934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45" y="2737216"/>
            <a:ext cx="4698137" cy="4019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3">
            <a:extLst>
              <a:ext uri="{FF2B5EF4-FFF2-40B4-BE49-F238E27FC236}">
                <a16:creationId xmlns:a16="http://schemas.microsoft.com/office/drawing/2014/main" id="{DB0709A8-4284-4ED1-BEF4-F512B7FFB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931" y="5175616"/>
            <a:ext cx="2073927" cy="138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4" name="Group 10">
            <a:extLst>
              <a:ext uri="{FF2B5EF4-FFF2-40B4-BE49-F238E27FC236}">
                <a16:creationId xmlns:a16="http://schemas.microsoft.com/office/drawing/2014/main" id="{44AE99EF-7E9C-4C18-BDBE-4BFF948D71C1}"/>
              </a:ext>
            </a:extLst>
          </p:cNvPr>
          <p:cNvGrpSpPr>
            <a:grpSpLocks/>
          </p:cNvGrpSpPr>
          <p:nvPr/>
        </p:nvGrpSpPr>
        <p:grpSpPr bwMode="auto">
          <a:xfrm>
            <a:off x="338747" y="924853"/>
            <a:ext cx="5041170" cy="1835232"/>
            <a:chOff x="3727791" y="539165"/>
            <a:chExt cx="4897180" cy="2223335"/>
          </a:xfrm>
        </p:grpSpPr>
        <p:pic>
          <p:nvPicPr>
            <p:cNvPr id="27658" name="Picture 1">
              <a:extLst>
                <a:ext uri="{FF2B5EF4-FFF2-40B4-BE49-F238E27FC236}">
                  <a16:creationId xmlns:a16="http://schemas.microsoft.com/office/drawing/2014/main" id="{F0A1C09A-8A5C-4302-9039-27787CC91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23"/>
            <a:stretch>
              <a:fillRect/>
            </a:stretch>
          </p:blipFill>
          <p:spPr bwMode="auto">
            <a:xfrm>
              <a:off x="3765884" y="539165"/>
              <a:ext cx="4859087" cy="2223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9" name="Picture 9">
              <a:extLst>
                <a:ext uri="{FF2B5EF4-FFF2-40B4-BE49-F238E27FC236}">
                  <a16:creationId xmlns:a16="http://schemas.microsoft.com/office/drawing/2014/main" id="{7FA13109-2542-411E-9635-BFB9D9A00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287" b="78827"/>
            <a:stretch>
              <a:fillRect/>
            </a:stretch>
          </p:blipFill>
          <p:spPr bwMode="auto">
            <a:xfrm>
              <a:off x="3727791" y="550433"/>
              <a:ext cx="1568116" cy="470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B966A1A4-C6B8-4AB5-94F0-F1CEB5FCEA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" t="7137" r="4878" b="13655"/>
          <a:stretch>
            <a:fillRect/>
          </a:stretch>
        </p:blipFill>
        <p:spPr bwMode="auto">
          <a:xfrm>
            <a:off x="5331321" y="641850"/>
            <a:ext cx="5575732" cy="6114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id="{76975CA5-AD8E-4FBD-B67D-29B5A7A6BD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6" b="16161"/>
          <a:stretch>
            <a:fillRect/>
          </a:stretch>
        </p:blipFill>
        <p:spPr bwMode="auto">
          <a:xfrm>
            <a:off x="9021795" y="3510471"/>
            <a:ext cx="3133044" cy="174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388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>
            <a:extLst>
              <a:ext uri="{FF2B5EF4-FFF2-40B4-BE49-F238E27FC236}">
                <a16:creationId xmlns:a16="http://schemas.microsoft.com/office/drawing/2014/main" id="{A5AA8855-A98B-42E1-AF1B-2CE301690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733" y="51545"/>
            <a:ext cx="1776630" cy="1778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Box 2">
            <a:extLst>
              <a:ext uri="{FF2B5EF4-FFF2-40B4-BE49-F238E27FC236}">
                <a16:creationId xmlns:a16="http://schemas.microsoft.com/office/drawing/2014/main" id="{A4B62FD3-8B69-4D3E-AFD3-D6F78A8C8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4086" y="1868196"/>
            <a:ext cx="1354025" cy="3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21"/>
              <a:t>Roel van Klink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F4C5AFE6-EEBE-4446-B7A2-4F2448644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7"/>
          <a:stretch>
            <a:fillRect/>
          </a:stretch>
        </p:blipFill>
        <p:spPr bwMode="auto">
          <a:xfrm>
            <a:off x="500259" y="103000"/>
            <a:ext cx="9253342" cy="4475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EFF3343-BC9E-42B4-9C4F-48D09223D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6362" y="3954987"/>
            <a:ext cx="6094571" cy="64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801" b="1">
                <a:solidFill>
                  <a:srgbClr val="7030A0"/>
                </a:solidFill>
              </a:rPr>
              <a:t>157 studies | 1533 sites</a:t>
            </a:r>
          </a:p>
          <a:p>
            <a:r>
              <a:rPr lang="en-US" altLang="en-US" sz="1801" b="1">
                <a:solidFill>
                  <a:srgbClr val="7030A0"/>
                </a:solidFill>
              </a:rPr>
              <a:t>1925-2018 (duration 10-80 years)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1A19C4-D936-4C3A-B14D-73C235635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75" y="233068"/>
            <a:ext cx="3004406" cy="188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0ACECB-8CCE-4306-A778-9B883F5D4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118" y="561809"/>
            <a:ext cx="2009608" cy="315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F16A63-0903-4189-B969-3D9F51E5E8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911" y="1959672"/>
            <a:ext cx="3038709" cy="19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CBD3BC-78A0-4E46-96B4-93AD19D6CE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62" y="2508526"/>
            <a:ext cx="2701393" cy="164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B075CF-D44F-4B4D-988D-D2D2EA3833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424" y="1094940"/>
            <a:ext cx="3841981" cy="2842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399945-54F8-411E-AF1A-DBB3429C44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02" y="4155090"/>
            <a:ext cx="1929566" cy="192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8C3A58-34C5-48EE-B677-3E12F7FACD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624" y="2951612"/>
            <a:ext cx="1715170" cy="1715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486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78B247-F067-4BA8-BA50-362EE64E5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1" t="24910" r="37453" b="28270"/>
          <a:stretch/>
        </p:blipFill>
        <p:spPr>
          <a:xfrm>
            <a:off x="380768" y="-82237"/>
            <a:ext cx="6802364" cy="3210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DBCCC-803B-4D89-B22E-9FE0003531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694" t="-2251" r="61763" b="9362"/>
          <a:stretch/>
        </p:blipFill>
        <p:spPr>
          <a:xfrm>
            <a:off x="6499302" y="840810"/>
            <a:ext cx="5404549" cy="601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09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419F5-2844-4A8D-8F85-4AB4874A1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05" t="28662" r="27155" b="54531"/>
          <a:stretch/>
        </p:blipFill>
        <p:spPr>
          <a:xfrm>
            <a:off x="5238130" y="4386089"/>
            <a:ext cx="6648856" cy="2249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661912-FA7A-4197-8239-35F6AA34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77" y="232439"/>
            <a:ext cx="4267827" cy="49646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019A19-6F62-41F8-9F28-5ECD88BC0371}"/>
              </a:ext>
            </a:extLst>
          </p:cNvPr>
          <p:cNvSpPr/>
          <p:nvPr/>
        </p:nvSpPr>
        <p:spPr>
          <a:xfrm>
            <a:off x="5303236" y="5083853"/>
            <a:ext cx="1996458" cy="535134"/>
          </a:xfrm>
          <a:prstGeom prst="rect">
            <a:avLst/>
          </a:prstGeom>
          <a:solidFill>
            <a:schemeClr val="accent4">
              <a:alpha val="4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62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D1A720-2F08-4CDD-876B-4CEC1DD5B61A}"/>
              </a:ext>
            </a:extLst>
          </p:cNvPr>
          <p:cNvSpPr txBox="1"/>
          <p:nvPr/>
        </p:nvSpPr>
        <p:spPr>
          <a:xfrm>
            <a:off x="5619750" y="571500"/>
            <a:ext cx="575195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Question: Is there a direction trend in insect assemblages?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Null Hypothesis: There is no change</a:t>
            </a:r>
          </a:p>
          <a:p>
            <a:r>
              <a:rPr lang="en-US" b="1" dirty="0"/>
              <a:t>Alternative 1: Insects go up</a:t>
            </a:r>
          </a:p>
          <a:p>
            <a:r>
              <a:rPr lang="en-US" b="1" dirty="0"/>
              <a:t>Alternative 2: Insects go down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Secondary questions/hypotheses: </a:t>
            </a:r>
          </a:p>
        </p:txBody>
      </p:sp>
    </p:spTree>
    <p:extLst>
      <p:ext uri="{BB962C8B-B14F-4D97-AF65-F5344CB8AC3E}">
        <p14:creationId xmlns:p14="http://schemas.microsoft.com/office/powerpoint/2010/main" val="369581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8F7D72-E6E2-46BE-A891-13CE35B2954D}"/>
              </a:ext>
            </a:extLst>
          </p:cNvPr>
          <p:cNvSpPr txBox="1"/>
          <p:nvPr/>
        </p:nvSpPr>
        <p:spPr>
          <a:xfrm>
            <a:off x="1847851" y="2659559"/>
            <a:ext cx="80676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Wrong (or different) question</a:t>
            </a:r>
            <a:endParaRPr lang="LID4096" sz="4400" b="1" dirty="0"/>
          </a:p>
        </p:txBody>
      </p:sp>
    </p:spTree>
    <p:extLst>
      <p:ext uri="{BB962C8B-B14F-4D97-AF65-F5344CB8AC3E}">
        <p14:creationId xmlns:p14="http://schemas.microsoft.com/office/powerpoint/2010/main" val="1704777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>
            <a:extLst>
              <a:ext uri="{FF2B5EF4-FFF2-40B4-BE49-F238E27FC236}">
                <a16:creationId xmlns:a16="http://schemas.microsoft.com/office/drawing/2014/main" id="{CF470FD7-1220-401A-932D-27F1BCB6C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538" y="368851"/>
            <a:ext cx="4791042" cy="6010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6">
            <a:extLst>
              <a:ext uri="{FF2B5EF4-FFF2-40B4-BE49-F238E27FC236}">
                <a16:creationId xmlns:a16="http://schemas.microsoft.com/office/drawing/2014/main" id="{D1F80D28-ABB4-492A-AD28-2C061EA1E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309" y="78357"/>
            <a:ext cx="4586354" cy="1321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748" name="Picture 7">
            <a:extLst>
              <a:ext uri="{FF2B5EF4-FFF2-40B4-BE49-F238E27FC236}">
                <a16:creationId xmlns:a16="http://schemas.microsoft.com/office/drawing/2014/main" id="{5AF74149-2E32-4FED-8145-7EE25C4A3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13" y="3094029"/>
            <a:ext cx="4586650" cy="256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extBox 1">
            <a:extLst>
              <a:ext uri="{FF2B5EF4-FFF2-40B4-BE49-F238E27FC236}">
                <a16:creationId xmlns:a16="http://schemas.microsoft.com/office/drawing/2014/main" id="{F3C6E658-A664-4C2B-8CE7-41BF100E3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1801" y="6489149"/>
            <a:ext cx="2518959" cy="3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LID4096" sz="1621"/>
              <a:t>Van Klink et al. 2024 Nature</a:t>
            </a:r>
            <a:endParaRPr lang="LID4096" altLang="LID4096" sz="162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>
            <a:extLst>
              <a:ext uri="{FF2B5EF4-FFF2-40B4-BE49-F238E27FC236}">
                <a16:creationId xmlns:a16="http://schemas.microsoft.com/office/drawing/2014/main" id="{E533FD26-200C-40F7-956B-3855FAD5F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5" y="104430"/>
            <a:ext cx="7473853" cy="2941517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59395" name="Picture 3">
            <a:extLst>
              <a:ext uri="{FF2B5EF4-FFF2-40B4-BE49-F238E27FC236}">
                <a16:creationId xmlns:a16="http://schemas.microsoft.com/office/drawing/2014/main" id="{8EE99DA4-242E-416A-81D1-AA20FFCC4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428" y="4089342"/>
            <a:ext cx="7606779" cy="2649938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0">
            <a:extLst>
              <a:ext uri="{FF2B5EF4-FFF2-40B4-BE49-F238E27FC236}">
                <a16:creationId xmlns:a16="http://schemas.microsoft.com/office/drawing/2014/main" id="{6D06BD7E-166F-4E77-A3D0-7E2F2E203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45" y="105859"/>
            <a:ext cx="6174612" cy="4030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5">
            <a:extLst>
              <a:ext uri="{FF2B5EF4-FFF2-40B4-BE49-F238E27FC236}">
                <a16:creationId xmlns:a16="http://schemas.microsoft.com/office/drawing/2014/main" id="{A3A6EBA8-769F-44D9-A7C5-4E534975E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09" y="4027881"/>
            <a:ext cx="3358875" cy="271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6">
            <a:extLst>
              <a:ext uri="{FF2B5EF4-FFF2-40B4-BE49-F238E27FC236}">
                <a16:creationId xmlns:a16="http://schemas.microsoft.com/office/drawing/2014/main" id="{8E91194E-EF83-4EEB-B179-06F2257B3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166" y="105858"/>
            <a:ext cx="3639019" cy="249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7">
            <a:extLst>
              <a:ext uri="{FF2B5EF4-FFF2-40B4-BE49-F238E27FC236}">
                <a16:creationId xmlns:a16="http://schemas.microsoft.com/office/drawing/2014/main" id="{32BAF65E-046B-406E-8CFF-97D45EA83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100" y="2539972"/>
            <a:ext cx="6571960" cy="39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2">
            <a:extLst>
              <a:ext uri="{FF2B5EF4-FFF2-40B4-BE49-F238E27FC236}">
                <a16:creationId xmlns:a16="http://schemas.microsoft.com/office/drawing/2014/main" id="{EB0CEDA6-6120-4781-95E6-63BF25B30D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45" y="145879"/>
            <a:ext cx="7466707" cy="3294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471" name="Group 12">
            <a:extLst>
              <a:ext uri="{FF2B5EF4-FFF2-40B4-BE49-F238E27FC236}">
                <a16:creationId xmlns:a16="http://schemas.microsoft.com/office/drawing/2014/main" id="{A1B767E2-D777-4141-ACD2-A879C5BC1408}"/>
              </a:ext>
            </a:extLst>
          </p:cNvPr>
          <p:cNvGrpSpPr>
            <a:grpSpLocks/>
          </p:cNvGrpSpPr>
          <p:nvPr/>
        </p:nvGrpSpPr>
        <p:grpSpPr bwMode="auto">
          <a:xfrm>
            <a:off x="5275579" y="3293216"/>
            <a:ext cx="6850674" cy="3448921"/>
            <a:chOff x="5859684" y="3657600"/>
            <a:chExt cx="7608304" cy="3831209"/>
          </a:xfrm>
        </p:grpSpPr>
        <p:pic>
          <p:nvPicPr>
            <p:cNvPr id="60424" name="Picture 1">
              <a:extLst>
                <a:ext uri="{FF2B5EF4-FFF2-40B4-BE49-F238E27FC236}">
                  <a16:creationId xmlns:a16="http://schemas.microsoft.com/office/drawing/2014/main" id="{49EEE75F-33A3-47A7-BCED-2BC56A0DF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9684" y="3657600"/>
              <a:ext cx="7608304" cy="3831209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446189-E6EB-4FC2-8EBD-70910A00C601}"/>
                </a:ext>
              </a:extLst>
            </p:cNvPr>
            <p:cNvSpPr txBox="1"/>
            <p:nvPr/>
          </p:nvSpPr>
          <p:spPr>
            <a:xfrm>
              <a:off x="10455144" y="4478459"/>
              <a:ext cx="1562233" cy="410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1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123 datasets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3">
            <a:extLst>
              <a:ext uri="{FF2B5EF4-FFF2-40B4-BE49-F238E27FC236}">
                <a16:creationId xmlns:a16="http://schemas.microsoft.com/office/drawing/2014/main" id="{A905F548-629C-4BA1-94FE-99889AC5E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7" t="47160" r="32803" b="1572"/>
          <a:stretch>
            <a:fillRect/>
          </a:stretch>
        </p:blipFill>
        <p:spPr bwMode="auto">
          <a:xfrm>
            <a:off x="548855" y="324543"/>
            <a:ext cx="5058323" cy="4440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43" name="Group 7">
            <a:extLst>
              <a:ext uri="{FF2B5EF4-FFF2-40B4-BE49-F238E27FC236}">
                <a16:creationId xmlns:a16="http://schemas.microsoft.com/office/drawing/2014/main" id="{3C3A48CE-31E2-401B-BB28-BA14B89F620E}"/>
              </a:ext>
            </a:extLst>
          </p:cNvPr>
          <p:cNvGrpSpPr>
            <a:grpSpLocks/>
          </p:cNvGrpSpPr>
          <p:nvPr/>
        </p:nvGrpSpPr>
        <p:grpSpPr bwMode="auto">
          <a:xfrm>
            <a:off x="540279" y="5427174"/>
            <a:ext cx="4500892" cy="1379282"/>
            <a:chOff x="2661350" y="2788294"/>
            <a:chExt cx="8220010" cy="2652386"/>
          </a:xfrm>
        </p:grpSpPr>
        <p:pic>
          <p:nvPicPr>
            <p:cNvPr id="61448" name="Picture 1">
              <a:extLst>
                <a:ext uri="{FF2B5EF4-FFF2-40B4-BE49-F238E27FC236}">
                  <a16:creationId xmlns:a16="http://schemas.microsoft.com/office/drawing/2014/main" id="{418A4554-C7F9-442A-8794-F5F2FA5F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1350" y="2798284"/>
              <a:ext cx="8220010" cy="264239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49" name="Picture 4">
              <a:extLst>
                <a:ext uri="{FF2B5EF4-FFF2-40B4-BE49-F238E27FC236}">
                  <a16:creationId xmlns:a16="http://schemas.microsoft.com/office/drawing/2014/main" id="{05532081-C87A-4504-B2DD-523F70476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6963" y="2788294"/>
              <a:ext cx="2012335" cy="556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BF1B050-3662-48B0-BA84-B36FFFD8A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9303" y="6570621"/>
            <a:ext cx="3298788" cy="3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LID4096" sz="1621"/>
              <a:t>Riva and Fahrig 2022, Ecology Letters</a:t>
            </a:r>
            <a:endParaRPr lang="LID4096" altLang="LID4096" sz="1621"/>
          </a:p>
        </p:txBody>
      </p:sp>
      <p:pic>
        <p:nvPicPr>
          <p:cNvPr id="61445" name="Picture 14" descr="Lessons from the world's longest study of rainforest fragments">
            <a:extLst>
              <a:ext uri="{FF2B5EF4-FFF2-40B4-BE49-F238E27FC236}">
                <a16:creationId xmlns:a16="http://schemas.microsoft.com/office/drawing/2014/main" id="{3DA13743-29D8-434A-81DE-37DB21501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424" y="3526194"/>
            <a:ext cx="5995949" cy="304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5" name="TextBox 3">
            <a:extLst>
              <a:ext uri="{FF2B5EF4-FFF2-40B4-BE49-F238E27FC236}">
                <a16:creationId xmlns:a16="http://schemas.microsoft.com/office/drawing/2014/main" id="{63F5F848-1D7F-4CC3-861E-78AC296CE6E4}"/>
              </a:ext>
            </a:extLst>
          </p:cNvPr>
          <p:cNvSpPr txBox="1">
            <a:spLocks noChangeArrowheads="1"/>
          </p:cNvSpPr>
          <p:nvPr/>
        </p:nvSpPr>
        <p:spPr bwMode="auto">
          <a:xfrm rot="466474">
            <a:off x="6782069" y="4010352"/>
            <a:ext cx="3990629" cy="59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LID4096" sz="3241" b="1"/>
              <a:t>Landscape scale??</a:t>
            </a:r>
            <a:endParaRPr lang="LID4096" altLang="LID4096" sz="3241" b="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0C07EF-F549-4A79-909E-F76D89A57780}"/>
              </a:ext>
            </a:extLst>
          </p:cNvPr>
          <p:cNvGrpSpPr/>
          <p:nvPr/>
        </p:nvGrpSpPr>
        <p:grpSpPr>
          <a:xfrm>
            <a:off x="6096002" y="686515"/>
            <a:ext cx="4941118" cy="5308809"/>
            <a:chOff x="6096002" y="686515"/>
            <a:chExt cx="4941118" cy="5308809"/>
          </a:xfrm>
        </p:grpSpPr>
        <p:pic>
          <p:nvPicPr>
            <p:cNvPr id="62474" name="Picture 1">
              <a:extLst>
                <a:ext uri="{FF2B5EF4-FFF2-40B4-BE49-F238E27FC236}">
                  <a16:creationId xmlns:a16="http://schemas.microsoft.com/office/drawing/2014/main" id="{A2B80FBD-4201-404F-BDA7-3942450EF6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2" y="1057064"/>
              <a:ext cx="4941118" cy="4938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0FD9D59-F62C-4C10-8710-F16EE9A71BBD}"/>
                </a:ext>
              </a:extLst>
            </p:cNvPr>
            <p:cNvSpPr txBox="1"/>
            <p:nvPr/>
          </p:nvSpPr>
          <p:spPr>
            <a:xfrm>
              <a:off x="7667625" y="686515"/>
              <a:ext cx="1873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Wrong Question! </a:t>
              </a:r>
              <a:endParaRPr lang="LID4096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247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E35419-85E4-49DA-9471-5B945C87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672" y="130312"/>
            <a:ext cx="3785918" cy="49335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BF8112-F291-41D4-9BEB-4D888D9F3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30" y="2833871"/>
            <a:ext cx="5387376" cy="35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5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>
            <a:extLst>
              <a:ext uri="{FF2B5EF4-FFF2-40B4-BE49-F238E27FC236}">
                <a16:creationId xmlns:a16="http://schemas.microsoft.com/office/drawing/2014/main" id="{AFC2A791-868B-4275-943A-E7F9777A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3" y="746189"/>
            <a:ext cx="4633818" cy="243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1">
            <a:extLst>
              <a:ext uri="{FF2B5EF4-FFF2-40B4-BE49-F238E27FC236}">
                <a16:creationId xmlns:a16="http://schemas.microsoft.com/office/drawing/2014/main" id="{5A361CE1-0AEB-4EDC-84FF-753A7BDA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09" y="4290873"/>
            <a:ext cx="1147734" cy="172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2">
            <a:extLst>
              <a:ext uri="{FF2B5EF4-FFF2-40B4-BE49-F238E27FC236}">
                <a16:creationId xmlns:a16="http://schemas.microsoft.com/office/drawing/2014/main" id="{5C9553CF-6E80-49F7-A190-58005F55B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71" y="6254743"/>
            <a:ext cx="3378885" cy="413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2">
            <a:extLst>
              <a:ext uri="{FF2B5EF4-FFF2-40B4-BE49-F238E27FC236}">
                <a16:creationId xmlns:a16="http://schemas.microsoft.com/office/drawing/2014/main" id="{494C2BF5-86ED-4F92-BF20-DB0A85B9B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299" y="880544"/>
            <a:ext cx="5131217" cy="25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8614" name="Group 4">
            <a:extLst>
              <a:ext uri="{FF2B5EF4-FFF2-40B4-BE49-F238E27FC236}">
                <a16:creationId xmlns:a16="http://schemas.microsoft.com/office/drawing/2014/main" id="{ABF84326-8F88-40FB-A286-898A8C47F415}"/>
              </a:ext>
            </a:extLst>
          </p:cNvPr>
          <p:cNvGrpSpPr>
            <a:grpSpLocks/>
          </p:cNvGrpSpPr>
          <p:nvPr/>
        </p:nvGrpSpPr>
        <p:grpSpPr bwMode="auto">
          <a:xfrm>
            <a:off x="3735409" y="3178871"/>
            <a:ext cx="7548980" cy="3470361"/>
            <a:chOff x="6208344" y="1377710"/>
            <a:chExt cx="6007773" cy="2569241"/>
          </a:xfrm>
        </p:grpSpPr>
        <p:pic>
          <p:nvPicPr>
            <p:cNvPr id="63496" name="Picture 4">
              <a:extLst>
                <a:ext uri="{FF2B5EF4-FFF2-40B4-BE49-F238E27FC236}">
                  <a16:creationId xmlns:a16="http://schemas.microsoft.com/office/drawing/2014/main" id="{07F85EEB-23E2-422E-A175-A7FC71918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0176" y="1377710"/>
              <a:ext cx="5755941" cy="2569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497" name="TextBox 3">
              <a:extLst>
                <a:ext uri="{FF2B5EF4-FFF2-40B4-BE49-F238E27FC236}">
                  <a16:creationId xmlns:a16="http://schemas.microsoft.com/office/drawing/2014/main" id="{F8F56151-39CC-4836-9A28-C87E4081DA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998276" y="2304923"/>
              <a:ext cx="692121" cy="271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LID4096" sz="1621" b="1"/>
                <a:t>Richness</a:t>
              </a:r>
              <a:endParaRPr lang="LID4096" altLang="LID4096" sz="1621" b="1"/>
            </a:p>
          </p:txBody>
        </p:sp>
      </p:grpSp>
      <p:sp>
        <p:nvSpPr>
          <p:cNvPr id="63495" name="TextBox 4">
            <a:extLst>
              <a:ext uri="{FF2B5EF4-FFF2-40B4-BE49-F238E27FC236}">
                <a16:creationId xmlns:a16="http://schemas.microsoft.com/office/drawing/2014/main" id="{91AE6483-43EB-4939-8FEE-01AA5CB40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16" y="100142"/>
            <a:ext cx="6998839" cy="53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881" b="1"/>
              <a:t>Fragmentation effects at the landscape scale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3">
            <a:extLst>
              <a:ext uri="{FF2B5EF4-FFF2-40B4-BE49-F238E27FC236}">
                <a16:creationId xmlns:a16="http://schemas.microsoft.com/office/drawing/2014/main" id="{C17F6959-E495-455A-A36E-6127800CA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295" y="3383263"/>
            <a:ext cx="1919561" cy="128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2">
            <a:extLst>
              <a:ext uri="{FF2B5EF4-FFF2-40B4-BE49-F238E27FC236}">
                <a16:creationId xmlns:a16="http://schemas.microsoft.com/office/drawing/2014/main" id="{10887064-66AE-4520-80CB-54BE946A4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72" y="1370797"/>
            <a:ext cx="4643823" cy="5334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1">
            <a:extLst>
              <a:ext uri="{FF2B5EF4-FFF2-40B4-BE49-F238E27FC236}">
                <a16:creationId xmlns:a16="http://schemas.microsoft.com/office/drawing/2014/main" id="{F31D5A34-A3E6-4C31-81BA-7B186059E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646" y="746189"/>
            <a:ext cx="4845355" cy="286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A6E812-F2A0-4FA8-8A99-20E328A988BC}"/>
              </a:ext>
            </a:extLst>
          </p:cNvPr>
          <p:cNvSpPr txBox="1"/>
          <p:nvPr/>
        </p:nvSpPr>
        <p:spPr>
          <a:xfrm>
            <a:off x="1865249" y="157314"/>
            <a:ext cx="769787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/>
              <a:t>Can’t we just correct or statistically control for effort/area?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632DA60-13D1-478A-A22F-02A47B20D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458" y="3177443"/>
            <a:ext cx="4845355" cy="355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4">
            <a:extLst>
              <a:ext uri="{FF2B5EF4-FFF2-40B4-BE49-F238E27FC236}">
                <a16:creationId xmlns:a16="http://schemas.microsoft.com/office/drawing/2014/main" id="{659B006A-6C8D-4D90-B452-56198BE638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65" y="921995"/>
            <a:ext cx="5288441" cy="3443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6" name="TextBox 1">
            <a:extLst>
              <a:ext uri="{FF2B5EF4-FFF2-40B4-BE49-F238E27FC236}">
                <a16:creationId xmlns:a16="http://schemas.microsoft.com/office/drawing/2014/main" id="{D55A4976-AF07-497D-BF34-C399EEAEB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5119" y="6589201"/>
            <a:ext cx="1996059" cy="28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61" b="1" i="1"/>
              <a:t>Gillespie and Baldwin 2009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6F34BB-A695-4275-BDEF-CB0CF2B83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77" t="30424" r="19430" b="37672"/>
          <a:stretch/>
        </p:blipFill>
        <p:spPr>
          <a:xfrm>
            <a:off x="582309" y="4180544"/>
            <a:ext cx="5513691" cy="2390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27FB7C-EB01-4AFC-A45B-2A8DB0C9B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207"/>
            <a:ext cx="5477090" cy="3701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9958BA-2113-49FD-860B-26C77609C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814" y="287007"/>
            <a:ext cx="2688802" cy="370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FC39E7-ABCA-4E3F-9859-EF67D6A4F6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34" t="54031" r="11383" b="9709"/>
          <a:stretch/>
        </p:blipFill>
        <p:spPr>
          <a:xfrm>
            <a:off x="6326864" y="4375754"/>
            <a:ext cx="6056194" cy="163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38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3">
            <a:extLst>
              <a:ext uri="{FF2B5EF4-FFF2-40B4-BE49-F238E27FC236}">
                <a16:creationId xmlns:a16="http://schemas.microsoft.com/office/drawing/2014/main" id="{2CD240CE-A4EF-4C22-B733-DC6305A2D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4" t="39072" r="39429" b="29485"/>
          <a:stretch>
            <a:fillRect/>
          </a:stretch>
        </p:blipFill>
        <p:spPr bwMode="auto">
          <a:xfrm>
            <a:off x="0" y="272043"/>
            <a:ext cx="5723307" cy="208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5">
            <a:extLst>
              <a:ext uri="{FF2B5EF4-FFF2-40B4-BE49-F238E27FC236}">
                <a16:creationId xmlns:a16="http://schemas.microsoft.com/office/drawing/2014/main" id="{B34EC8FE-9EDD-4C0A-A933-A747A782A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2" t="35201" r="20403" b="10133"/>
          <a:stretch>
            <a:fillRect/>
          </a:stretch>
        </p:blipFill>
        <p:spPr bwMode="auto">
          <a:xfrm>
            <a:off x="5375629" y="200193"/>
            <a:ext cx="6110293" cy="309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6">
            <a:extLst>
              <a:ext uri="{FF2B5EF4-FFF2-40B4-BE49-F238E27FC236}">
                <a16:creationId xmlns:a16="http://schemas.microsoft.com/office/drawing/2014/main" id="{E80EA2A6-A26E-44CA-B16E-55787CA5A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5" t="40875" r="23299" b="31612"/>
          <a:stretch>
            <a:fillRect/>
          </a:stretch>
        </p:blipFill>
        <p:spPr bwMode="auto">
          <a:xfrm>
            <a:off x="1130584" y="3630533"/>
            <a:ext cx="5908761" cy="1360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7">
            <a:extLst>
              <a:ext uri="{FF2B5EF4-FFF2-40B4-BE49-F238E27FC236}">
                <a16:creationId xmlns:a16="http://schemas.microsoft.com/office/drawing/2014/main" id="{AAB7E18B-82C3-474A-A32A-85DAE1B39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50"/>
          <a:stretch>
            <a:fillRect/>
          </a:stretch>
        </p:blipFill>
        <p:spPr bwMode="auto">
          <a:xfrm>
            <a:off x="7518162" y="3849217"/>
            <a:ext cx="4438003" cy="236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592DA3-8D6B-4BC0-B6E0-83AA29D00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0408" y="5185621"/>
            <a:ext cx="1467068" cy="757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4322">
                <a:solidFill>
                  <a:srgbClr val="FF0000"/>
                </a:solidFill>
              </a:rPr>
              <a:t>?????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Box 1">
            <a:extLst>
              <a:ext uri="{FF2B5EF4-FFF2-40B4-BE49-F238E27FC236}">
                <a16:creationId xmlns:a16="http://schemas.microsoft.com/office/drawing/2014/main" id="{860BAB47-A7DD-4A2E-9AB7-C393AE693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313" y="643279"/>
            <a:ext cx="184731" cy="3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altLang="en-US" sz="1621" b="1" dirty="0"/>
          </a:p>
        </p:txBody>
      </p:sp>
      <p:sp>
        <p:nvSpPr>
          <p:cNvPr id="47108" name="TextBox 2">
            <a:extLst>
              <a:ext uri="{FF2B5EF4-FFF2-40B4-BE49-F238E27FC236}">
                <a16:creationId xmlns:a16="http://schemas.microsoft.com/office/drawing/2014/main" id="{A7E24731-CCE0-4D7E-9998-3A1FF692C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7132" y="193047"/>
            <a:ext cx="7325403" cy="42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161" b="1">
                <a:solidFill>
                  <a:schemeClr val="tx2"/>
                </a:solidFill>
              </a:rPr>
              <a:t>What is the evidence for Homogenization vs. Differentiation??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DD8933-AB76-40D9-95A3-E5D2488A4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44" t="40833" r="18590" b="29722"/>
          <a:stretch/>
        </p:blipFill>
        <p:spPr>
          <a:xfrm>
            <a:off x="327313" y="2997663"/>
            <a:ext cx="6457950" cy="36672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07DD86-7FA6-48E7-8281-6A25708A3C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78" t="34444" r="17384" b="14722"/>
          <a:stretch/>
        </p:blipFill>
        <p:spPr>
          <a:xfrm>
            <a:off x="5764076" y="643279"/>
            <a:ext cx="6100611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6BBA4-ADE9-4DA0-B232-0C252EB13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70" r="42741" b="13662"/>
          <a:stretch/>
        </p:blipFill>
        <p:spPr>
          <a:xfrm>
            <a:off x="263980" y="74769"/>
            <a:ext cx="6980817" cy="35637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C0640A-1840-48D2-B8A7-925CC1341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967" y="1332511"/>
            <a:ext cx="5475053" cy="54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28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D94837-027E-4FAE-A7D6-16EEB9CAB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325120"/>
            <a:ext cx="11639550" cy="620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82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D0348D-77D7-47A1-BF14-95165BAB949D}"/>
              </a:ext>
            </a:extLst>
          </p:cNvPr>
          <p:cNvSpPr txBox="1"/>
          <p:nvPr/>
        </p:nvSpPr>
        <p:spPr>
          <a:xfrm>
            <a:off x="2162175" y="304799"/>
            <a:ext cx="523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Meta-analyses on biodiversity </a:t>
            </a:r>
            <a:r>
              <a:rPr lang="en-US" b="1" dirty="0">
                <a:sym typeface="Wingdings" panose="05000000000000000000" pitchFamily="2" charset="2"/>
              </a:rPr>
              <a:t> Not always so good</a:t>
            </a:r>
            <a:endParaRPr lang="LID4096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1219E-6BC4-48A8-B0E7-EEAE7A409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1" t="35139" r="38906" b="33889"/>
          <a:stretch/>
        </p:blipFill>
        <p:spPr>
          <a:xfrm>
            <a:off x="0" y="793193"/>
            <a:ext cx="3590926" cy="2124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8D9A69-1CE8-4FF0-95C7-3D255E6F1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50" t="27083" r="10234" b="38472"/>
          <a:stretch/>
        </p:blipFill>
        <p:spPr>
          <a:xfrm>
            <a:off x="-33338" y="4536519"/>
            <a:ext cx="4391025" cy="2362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B25421-1566-4692-BC43-C2ABEFCC8A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31" t="32222" r="13437" b="18750"/>
          <a:stretch/>
        </p:blipFill>
        <p:spPr>
          <a:xfrm>
            <a:off x="7397871" y="447675"/>
            <a:ext cx="4794129" cy="2541032"/>
          </a:xfrm>
          <a:prstGeom prst="rect">
            <a:avLst/>
          </a:prstGeom>
        </p:spPr>
      </p:pic>
      <p:sp>
        <p:nvSpPr>
          <p:cNvPr id="11" name="AutoShape 2">
            <a:extLst>
              <a:ext uri="{FF2B5EF4-FFF2-40B4-BE49-F238E27FC236}">
                <a16:creationId xmlns:a16="http://schemas.microsoft.com/office/drawing/2014/main" id="{9440F74D-AF1B-47AD-9BF5-6BFFBE7B6D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E68711-8D14-4ECB-8A8D-0FBD30DDE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926" y="2474595"/>
            <a:ext cx="4299982" cy="26236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BDEC7D-2388-46DD-9E8F-321F90A892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250" t="31250" r="11406" b="6528"/>
          <a:stretch/>
        </p:blipFill>
        <p:spPr>
          <a:xfrm>
            <a:off x="8463473" y="3948233"/>
            <a:ext cx="3018361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7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210" y="450322"/>
            <a:ext cx="6621986" cy="4137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331" y="2084021"/>
            <a:ext cx="3654742" cy="500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79" y="4788273"/>
            <a:ext cx="4353673" cy="164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>
            <a:extLst>
              <a:ext uri="{FF2B5EF4-FFF2-40B4-BE49-F238E27FC236}">
                <a16:creationId xmlns:a16="http://schemas.microsoft.com/office/drawing/2014/main" id="{AAD329B1-0EE1-4308-93CD-821A554C4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519" y="1102087"/>
            <a:ext cx="8590143" cy="5206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Box 2">
            <a:extLst>
              <a:ext uri="{FF2B5EF4-FFF2-40B4-BE49-F238E27FC236}">
                <a16:creationId xmlns:a16="http://schemas.microsoft.com/office/drawing/2014/main" id="{8F6C4389-006B-484E-A719-F29AEF976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1537" y="6466281"/>
            <a:ext cx="2723759" cy="3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441" b="1" i="1"/>
              <a:t>Chase et al. 2018, Ecology Letters</a:t>
            </a:r>
          </a:p>
        </p:txBody>
      </p:sp>
      <p:sp>
        <p:nvSpPr>
          <p:cNvPr id="45060" name="TextBox 2">
            <a:extLst>
              <a:ext uri="{FF2B5EF4-FFF2-40B4-BE49-F238E27FC236}">
                <a16:creationId xmlns:a16="http://schemas.microsoft.com/office/drawing/2014/main" id="{891E0BC0-8952-494E-BD61-C4DA9CBFC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5847" y="298816"/>
            <a:ext cx="5260543" cy="59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41" b="1"/>
              <a:t>Scale-Dependence is the Rule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A22B52-7A98-4ACA-9771-F815472588F3}"/>
              </a:ext>
            </a:extLst>
          </p:cNvPr>
          <p:cNvSpPr/>
          <p:nvPr/>
        </p:nvSpPr>
        <p:spPr>
          <a:xfrm rot="19825828">
            <a:off x="2449835" y="3060239"/>
            <a:ext cx="5817285" cy="411641"/>
          </a:xfrm>
          <a:prstGeom prst="ellipse">
            <a:avLst/>
          </a:prstGeom>
          <a:solidFill>
            <a:schemeClr val="accent2">
              <a:alpha val="47000"/>
            </a:schemeClr>
          </a:solidFill>
          <a:ln w="38100">
            <a:solidFill>
              <a:srgbClr val="FF0000">
                <a:alpha val="41000"/>
              </a:srgb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2F1DAC-EDBE-4D58-9723-16416FDF4F1C}"/>
              </a:ext>
            </a:extLst>
          </p:cNvPr>
          <p:cNvCxnSpPr/>
          <p:nvPr/>
        </p:nvCxnSpPr>
        <p:spPr>
          <a:xfrm flipH="1" flipV="1">
            <a:off x="3224520" y="4723955"/>
            <a:ext cx="8576" cy="4087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DF2097-128D-4D8D-BF9E-3EB6362AF21D}"/>
              </a:ext>
            </a:extLst>
          </p:cNvPr>
          <p:cNvCxnSpPr/>
          <p:nvPr/>
        </p:nvCxnSpPr>
        <p:spPr>
          <a:xfrm>
            <a:off x="7571047" y="1399384"/>
            <a:ext cx="0" cy="504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4A2ED-86BB-43B3-808B-0EDF17ADB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44" y="1500864"/>
            <a:ext cx="3883431" cy="591187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21" b="1" i="1">
                <a:solidFill>
                  <a:schemeClr val="accent2"/>
                </a:solidFill>
              </a:rPr>
              <a:t>Small-scale Observations Often Overestimate Effects at Larger Scales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35CA0AA-F2F1-44B2-9A62-F5062E148329}"/>
              </a:ext>
            </a:extLst>
          </p:cNvPr>
          <p:cNvCxnSpPr/>
          <p:nvPr/>
        </p:nvCxnSpPr>
        <p:spPr>
          <a:xfrm flipV="1">
            <a:off x="2952952" y="1333635"/>
            <a:ext cx="4539483" cy="3939174"/>
          </a:xfrm>
          <a:prstGeom prst="line">
            <a:avLst/>
          </a:prstGeom>
          <a:ln w="476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">
            <a:extLst>
              <a:ext uri="{FF2B5EF4-FFF2-40B4-BE49-F238E27FC236}">
                <a16:creationId xmlns:a16="http://schemas.microsoft.com/office/drawing/2014/main" id="{208DE873-1705-4FD6-8E2F-4BA931702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489" y="2448496"/>
            <a:ext cx="4716717" cy="2278317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7" name="TextBox 4">
            <a:extLst>
              <a:ext uri="{FF2B5EF4-FFF2-40B4-BE49-F238E27FC236}">
                <a16:creationId xmlns:a16="http://schemas.microsoft.com/office/drawing/2014/main" id="{67A81C10-F5E6-4EDE-8898-3248B75C1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049" y="5372861"/>
            <a:ext cx="2797157" cy="67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261" b="1">
                <a:solidFill>
                  <a:srgbClr val="0070C0"/>
                </a:solidFill>
              </a:rPr>
              <a:t>Opposite of homogenization</a:t>
            </a:r>
          </a:p>
          <a:p>
            <a:endParaRPr lang="en-US" altLang="en-US" sz="1261" b="1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en-US" altLang="en-US" sz="1261" b="1">
                <a:solidFill>
                  <a:srgbClr val="0070C0"/>
                </a:solidFill>
                <a:sym typeface="Wingdings" panose="05000000000000000000" pitchFamily="2" charset="2"/>
              </a:rPr>
              <a:t>Differentiation</a:t>
            </a:r>
            <a:endParaRPr lang="en-US" altLang="en-US" sz="1261" b="1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8"/>
          <a:stretch>
            <a:fillRect/>
          </a:stretch>
        </p:blipFill>
        <p:spPr bwMode="auto">
          <a:xfrm>
            <a:off x="2364791" y="1022046"/>
            <a:ext cx="5058322" cy="57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037" y="4512418"/>
            <a:ext cx="7095087" cy="2278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TextBox 3"/>
          <p:cNvSpPr txBox="1">
            <a:spLocks noChangeArrowheads="1"/>
          </p:cNvSpPr>
          <p:nvPr/>
        </p:nvSpPr>
        <p:spPr bwMode="auto">
          <a:xfrm>
            <a:off x="2563465" y="181614"/>
            <a:ext cx="6974282" cy="42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161" b="1">
                <a:solidFill>
                  <a:srgbClr val="0070C0"/>
                </a:solidFill>
              </a:rPr>
              <a:t>…There’s 1000s of sampling data in the published literature</a:t>
            </a:r>
          </a:p>
        </p:txBody>
      </p:sp>
    </p:spTree>
    <p:extLst>
      <p:ext uri="{BB962C8B-B14F-4D97-AF65-F5344CB8AC3E}">
        <p14:creationId xmlns:p14="http://schemas.microsoft.com/office/powerpoint/2010/main" val="3699756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775" y="4692510"/>
            <a:ext cx="5059751" cy="171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165" y="4086483"/>
            <a:ext cx="3500376" cy="277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229" y="2681474"/>
            <a:ext cx="2701393" cy="221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3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164" y="2895870"/>
            <a:ext cx="3188786" cy="139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92" y="676155"/>
            <a:ext cx="6419023" cy="26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32" y="607548"/>
            <a:ext cx="3763368" cy="494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756" y="743330"/>
            <a:ext cx="3706196" cy="260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7" name="TextBox 8"/>
          <p:cNvSpPr txBox="1">
            <a:spLocks noChangeArrowheads="1"/>
          </p:cNvSpPr>
          <p:nvPr/>
        </p:nvSpPr>
        <p:spPr bwMode="auto">
          <a:xfrm>
            <a:off x="2481995" y="35823"/>
            <a:ext cx="3369064" cy="42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161" b="1">
                <a:solidFill>
                  <a:srgbClr val="0070C0"/>
                </a:solidFill>
              </a:rPr>
              <a:t>…and in the ‘gray’ literature</a:t>
            </a:r>
          </a:p>
        </p:txBody>
      </p:sp>
    </p:spTree>
    <p:extLst>
      <p:ext uri="{BB962C8B-B14F-4D97-AF65-F5344CB8AC3E}">
        <p14:creationId xmlns:p14="http://schemas.microsoft.com/office/powerpoint/2010/main" val="394806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948" y="541800"/>
            <a:ext cx="2910072" cy="161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097" y="870539"/>
            <a:ext cx="3138761" cy="118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AutoShape 2" descr="Image result for dataone"/>
          <p:cNvSpPr>
            <a:spLocks noChangeAspect="1" noChangeArrowheads="1"/>
          </p:cNvSpPr>
          <p:nvPr/>
        </p:nvSpPr>
        <p:spPr bwMode="auto">
          <a:xfrm>
            <a:off x="1640132" y="-129977"/>
            <a:ext cx="274427" cy="274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621"/>
          </a:p>
        </p:txBody>
      </p:sp>
      <p:sp>
        <p:nvSpPr>
          <p:cNvPr id="69637" name="AutoShape 4" descr="Image result for dataone"/>
          <p:cNvSpPr>
            <a:spLocks noChangeAspect="1" noChangeArrowheads="1"/>
          </p:cNvSpPr>
          <p:nvPr/>
        </p:nvSpPr>
        <p:spPr bwMode="auto">
          <a:xfrm>
            <a:off x="1777345" y="7237"/>
            <a:ext cx="274427" cy="27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621"/>
          </a:p>
        </p:txBody>
      </p:sp>
      <p:sp>
        <p:nvSpPr>
          <p:cNvPr id="69638" name="AutoShape 6" descr="Image result for dataone"/>
          <p:cNvSpPr>
            <a:spLocks noChangeAspect="1" noChangeArrowheads="1"/>
          </p:cNvSpPr>
          <p:nvPr/>
        </p:nvSpPr>
        <p:spPr bwMode="auto">
          <a:xfrm>
            <a:off x="1914559" y="144450"/>
            <a:ext cx="274427" cy="27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621"/>
          </a:p>
        </p:txBody>
      </p:sp>
      <p:sp>
        <p:nvSpPr>
          <p:cNvPr id="69639" name="AutoShape 8" descr="DataONE"/>
          <p:cNvSpPr>
            <a:spLocks noChangeAspect="1" noChangeArrowheads="1"/>
          </p:cNvSpPr>
          <p:nvPr/>
        </p:nvSpPr>
        <p:spPr bwMode="auto">
          <a:xfrm>
            <a:off x="2051772" y="281664"/>
            <a:ext cx="274427" cy="27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621"/>
          </a:p>
        </p:txBody>
      </p:sp>
      <p:pic>
        <p:nvPicPr>
          <p:cNvPr id="6964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987" y="2600004"/>
            <a:ext cx="4193591" cy="1123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41" name="AutoShape 10" descr="Image result for biodiversity data journal"/>
          <p:cNvSpPr>
            <a:spLocks noChangeAspect="1" noChangeArrowheads="1"/>
          </p:cNvSpPr>
          <p:nvPr/>
        </p:nvSpPr>
        <p:spPr bwMode="auto">
          <a:xfrm>
            <a:off x="2188986" y="418878"/>
            <a:ext cx="274427" cy="27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621"/>
          </a:p>
        </p:txBody>
      </p:sp>
      <p:sp>
        <p:nvSpPr>
          <p:cNvPr id="69642" name="AutoShape 12" descr="Image result for biodiversity data journal"/>
          <p:cNvSpPr>
            <a:spLocks noChangeAspect="1" noChangeArrowheads="1"/>
          </p:cNvSpPr>
          <p:nvPr/>
        </p:nvSpPr>
        <p:spPr bwMode="auto">
          <a:xfrm>
            <a:off x="2326200" y="556091"/>
            <a:ext cx="274427" cy="27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621"/>
          </a:p>
        </p:txBody>
      </p:sp>
      <p:pic>
        <p:nvPicPr>
          <p:cNvPr id="6964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640" y="3960704"/>
            <a:ext cx="4329374" cy="114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44" name="AutoShape 14" descr="Image result for nature data journal"/>
          <p:cNvSpPr>
            <a:spLocks noChangeAspect="1" noChangeArrowheads="1"/>
          </p:cNvSpPr>
          <p:nvPr/>
        </p:nvSpPr>
        <p:spPr bwMode="auto">
          <a:xfrm>
            <a:off x="2463413" y="693305"/>
            <a:ext cx="274427" cy="27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621"/>
          </a:p>
        </p:txBody>
      </p:sp>
      <p:sp>
        <p:nvSpPr>
          <p:cNvPr id="69645" name="AutoShape 16" descr="Image result for pensoft data"/>
          <p:cNvSpPr>
            <a:spLocks noChangeAspect="1" noChangeArrowheads="1"/>
          </p:cNvSpPr>
          <p:nvPr/>
        </p:nvSpPr>
        <p:spPr bwMode="auto">
          <a:xfrm>
            <a:off x="2600627" y="830518"/>
            <a:ext cx="274427" cy="27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621"/>
          </a:p>
        </p:txBody>
      </p:sp>
      <p:pic>
        <p:nvPicPr>
          <p:cNvPr id="6964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346" y="4609609"/>
            <a:ext cx="3817683" cy="214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47" name="AutoShape 18" descr="Image result for bexis"/>
          <p:cNvSpPr>
            <a:spLocks noChangeAspect="1" noChangeArrowheads="1"/>
          </p:cNvSpPr>
          <p:nvPr/>
        </p:nvSpPr>
        <p:spPr bwMode="auto">
          <a:xfrm>
            <a:off x="2737840" y="967732"/>
            <a:ext cx="274427" cy="27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621"/>
          </a:p>
        </p:txBody>
      </p:sp>
    </p:spTree>
    <p:extLst>
      <p:ext uri="{BB962C8B-B14F-4D97-AF65-F5344CB8AC3E}">
        <p14:creationId xmlns:p14="http://schemas.microsoft.com/office/powerpoint/2010/main" val="1149427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</Words>
  <Application>Microsoft Office PowerPoint</Application>
  <PresentationFormat>Widescreen</PresentationFormat>
  <Paragraphs>44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Chase</dc:creator>
  <cp:lastModifiedBy>Jon Chase</cp:lastModifiedBy>
  <cp:revision>16</cp:revision>
  <dcterms:created xsi:type="dcterms:W3CDTF">2024-08-30T05:22:10Z</dcterms:created>
  <dcterms:modified xsi:type="dcterms:W3CDTF">2024-08-31T05:17:22Z</dcterms:modified>
</cp:coreProperties>
</file>